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9"/>
  </p:notesMasterIdLst>
  <p:sldIdLst>
    <p:sldId id="258" r:id="rId2"/>
    <p:sldId id="272" r:id="rId3"/>
    <p:sldId id="257" r:id="rId4"/>
    <p:sldId id="262" r:id="rId5"/>
    <p:sldId id="259" r:id="rId6"/>
    <p:sldId id="263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01"/>
    <p:restoredTop sz="96327"/>
  </p:normalViewPr>
  <p:slideViewPr>
    <p:cSldViewPr snapToGrid="0">
      <p:cViewPr varScale="1">
        <p:scale>
          <a:sx n="172" d="100"/>
          <a:sy n="172" d="100"/>
        </p:scale>
        <p:origin x="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C76E1-7E27-6444-98DB-80844FCAFACC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2C7E4-AD66-2C4D-95F4-B98A87F16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72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F4D6-E284-4244-AA15-07D3FA7D74F9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A9899-932A-8E49-9371-39906F425CFD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A841-E9E0-7C4C-8EAC-20A41061F637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E9DA-8E36-5040-A2CD-51361046FAE5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C6AF-5C9A-B343-9AAA-D2EC64B0FE69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E9B9-8FBF-D54D-85A7-B542BAFB3E16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30CD-2044-2045-B3F7-730926C89412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71D2-F273-2040-88BC-5FEE2222D0AA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4CA3-D530-BD45-AF0E-76E21916945F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2549-1244-9242-AA4F-7E8FB9824987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A5F8-BDBA-AA4C-9AD2-BA1B6B491AB3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C9850-3C82-EB47-8E54-B3EAAA9DA255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7DE7D-2BC3-7647-A824-12D160E3F551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EE59-9AB1-7943-B625-DD6F0F487C57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2318-0889-4141-A735-439772594360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658F8-A8E3-2C45-AE9C-E1E196F33252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0069-6EB1-3A41-B2BD-556A1E5B76E9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56FA99D-6ED2-2747-A139-BDC84D27433E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D2CA0-E7CD-4838-94EC-87811988B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55" y="1300785"/>
            <a:ext cx="10878207" cy="2509213"/>
          </a:xfrm>
        </p:spPr>
        <p:txBody>
          <a:bodyPr anchor="ctr">
            <a:normAutofit/>
          </a:bodyPr>
          <a:lstStyle/>
          <a:p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Исследование рынка заведений общественного питания Москвы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16F1B4-C59A-2AFB-7B8E-8EFE0FF87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21205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проведено на основе данных сервисов Яндекс Карты и Яндекс Бизнес</a:t>
            </a:r>
          </a:p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Актуальность: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лето 2022 года</a:t>
            </a:r>
          </a:p>
          <a:p>
            <a:pPr algn="l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Автор: Александр Слободской</a:t>
            </a:r>
          </a:p>
        </p:txBody>
      </p:sp>
    </p:spTree>
    <p:extLst>
      <p:ext uri="{BB962C8B-B14F-4D97-AF65-F5344CB8AC3E}">
        <p14:creationId xmlns:p14="http://schemas.microsoft.com/office/powerpoint/2010/main" val="1924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лицы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с одним заведением общепита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106680" y="5816323"/>
            <a:ext cx="1202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system-ui"/>
              </a:rPr>
              <a:t>Т</a:t>
            </a:r>
            <a:r>
              <a:rPr lang="ru-RU" b="0" i="0" dirty="0">
                <a:effectLst/>
                <a:latin typeface="system-ui"/>
              </a:rPr>
              <a:t>ройка категорий-лидеров по количеству </a:t>
            </a:r>
            <a:r>
              <a:rPr lang="ru-RU" b="0" i="0" dirty="0" err="1">
                <a:effectLst/>
                <a:latin typeface="system-ui"/>
              </a:rPr>
              <a:t>одноуличных</a:t>
            </a:r>
            <a:r>
              <a:rPr lang="ru-RU" b="0" i="0" dirty="0">
                <a:effectLst/>
                <a:latin typeface="system-ui"/>
              </a:rPr>
              <a:t> заведений: </a:t>
            </a:r>
            <a:r>
              <a:rPr lang="ru-RU" b="1" i="0" dirty="0">
                <a:effectLst/>
                <a:latin typeface="system-ui"/>
              </a:rPr>
              <a:t>кафе, рестораны, кофейни</a:t>
            </a:r>
          </a:p>
          <a:p>
            <a:pPr algn="l"/>
            <a:r>
              <a:rPr lang="ru-RU" b="0" i="0" dirty="0">
                <a:effectLst/>
                <a:latin typeface="system-ui"/>
              </a:rPr>
              <a:t>В </a:t>
            </a:r>
            <a:r>
              <a:rPr lang="ru-RU" b="1" i="0" dirty="0">
                <a:effectLst/>
                <a:latin typeface="system-ui"/>
              </a:rPr>
              <a:t>Северном и Северо-Восточном</a:t>
            </a:r>
            <a:r>
              <a:rPr lang="ru-RU" b="0" i="0" dirty="0">
                <a:effectLst/>
                <a:latin typeface="system-ui"/>
              </a:rPr>
              <a:t> округах самая большая доля улиц с одним заведением</a:t>
            </a:r>
          </a:p>
          <a:p>
            <a:pPr algn="l"/>
            <a:r>
              <a:rPr lang="ru-RU" b="1" i="0" dirty="0">
                <a:effectLst/>
                <a:latin typeface="system-ui"/>
              </a:rPr>
              <a:t>93%</a:t>
            </a:r>
            <a:r>
              <a:rPr lang="ru-RU" b="0" i="0" dirty="0">
                <a:effectLst/>
                <a:latin typeface="system-ui"/>
              </a:rPr>
              <a:t> </a:t>
            </a:r>
            <a:r>
              <a:rPr lang="ru-RU" b="0" i="0" dirty="0" err="1">
                <a:effectLst/>
                <a:latin typeface="system-ui"/>
              </a:rPr>
              <a:t>одноуличных</a:t>
            </a:r>
            <a:r>
              <a:rPr lang="ru-RU" b="0" i="0" dirty="0">
                <a:effectLst/>
                <a:latin typeface="system-ui"/>
              </a:rPr>
              <a:t> заведений работают только в дневное время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53816B-B50A-6C77-D278-D61A6B686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" y="1632309"/>
            <a:ext cx="7963351" cy="409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71DC00-6F4C-B472-D6C8-81D65E42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80" y="1828800"/>
            <a:ext cx="3948221" cy="39234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77CB85-3DBE-5F45-86F0-C5D9C84A2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109" y="1892301"/>
            <a:ext cx="1951212" cy="24892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6532F0-894F-A202-CEA1-FFBB4252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1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Размер среднего чека по округам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6758940" y="1474470"/>
            <a:ext cx="5318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system-ui"/>
              </a:rPr>
              <a:t>В</a:t>
            </a:r>
            <a:r>
              <a:rPr lang="ru-RU" b="1" dirty="0">
                <a:latin typeface="system-ui"/>
              </a:rPr>
              <a:t> </a:t>
            </a:r>
            <a:r>
              <a:rPr lang="ru-RU" b="1" i="0" dirty="0">
                <a:effectLst/>
                <a:latin typeface="system-ui"/>
              </a:rPr>
              <a:t>Центральном </a:t>
            </a:r>
            <a:r>
              <a:rPr lang="ru-RU" b="0" i="0" dirty="0">
                <a:effectLst/>
                <a:latin typeface="system-ui"/>
              </a:rPr>
              <a:t> округе самые высокие цены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П</a:t>
            </a:r>
            <a:r>
              <a:rPr lang="ru-RU" b="0" i="0" dirty="0">
                <a:effectLst/>
                <a:latin typeface="system-ui"/>
              </a:rPr>
              <a:t>ри удалении от центра цены снижаются, но неравномерно: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system-ui"/>
              </a:rPr>
              <a:t>Западный </a:t>
            </a:r>
            <a:r>
              <a:rPr lang="ru-RU" i="0" dirty="0">
                <a:effectLst/>
                <a:latin typeface="system-ui"/>
              </a:rPr>
              <a:t>округ</a:t>
            </a:r>
            <a:r>
              <a:rPr lang="ru-RU" b="0" i="0" dirty="0">
                <a:effectLst/>
                <a:latin typeface="system-ui"/>
              </a:rPr>
              <a:t> второй по уровню цен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latin typeface="system-ui"/>
              </a:rPr>
              <a:t>З</a:t>
            </a:r>
            <a:r>
              <a:rPr lang="ru-RU" b="0" i="0" dirty="0">
                <a:effectLst/>
                <a:latin typeface="system-ui"/>
              </a:rPr>
              <a:t>атем </a:t>
            </a:r>
            <a:r>
              <a:rPr lang="ru-RU" b="1" i="0" dirty="0">
                <a:effectLst/>
                <a:latin typeface="system-ui"/>
              </a:rPr>
              <a:t>Северо-Западный и Юго-Западный </a:t>
            </a:r>
            <a:r>
              <a:rPr lang="ru-RU" i="0" dirty="0">
                <a:effectLst/>
                <a:latin typeface="system-ui"/>
              </a:rPr>
              <a:t>округа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dirty="0">
                <a:latin typeface="system-ui"/>
              </a:rPr>
              <a:t>и</a:t>
            </a:r>
            <a:r>
              <a:rPr lang="ru-RU" b="0" i="0" dirty="0">
                <a:effectLst/>
                <a:latin typeface="system-ui"/>
              </a:rPr>
              <a:t> затем все остальные</a:t>
            </a:r>
          </a:p>
          <a:p>
            <a:pPr algn="l"/>
            <a:endParaRPr lang="ru-RU" dirty="0"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В</a:t>
            </a:r>
            <a:r>
              <a:rPr lang="ru-RU" b="0" i="0" dirty="0">
                <a:effectLst/>
                <a:latin typeface="system-ui"/>
              </a:rPr>
              <a:t>ероятно высокие цены западных направлений связаны с платежеспособностью жителей наиболее престижных районов Москвы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4968EF-B09C-3C9F-33E0-0E807EDA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376416"/>
            <a:ext cx="5819575" cy="50777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B3EAB1-BDED-B595-3F2E-27C205CD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30" y="1474470"/>
            <a:ext cx="2907030" cy="37452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EAB9FF-0715-FB2F-8C3D-4D8090B5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2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Кофейни: количество и расположение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5486400" y="4673211"/>
            <a:ext cx="659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system-ui"/>
              </a:rPr>
              <a:t>В</a:t>
            </a:r>
            <a:r>
              <a:rPr lang="ru-RU" b="0" i="0" dirty="0">
                <a:effectLst/>
                <a:latin typeface="system-ui"/>
              </a:rPr>
              <a:t> </a:t>
            </a:r>
            <a:r>
              <a:rPr lang="ru-RU" b="1" i="0" dirty="0">
                <a:effectLst/>
                <a:latin typeface="system-ui"/>
              </a:rPr>
              <a:t>Центральном и Северном</a:t>
            </a:r>
            <a:r>
              <a:rPr lang="ru-RU" b="0" i="0" dirty="0">
                <a:effectLst/>
                <a:latin typeface="system-ui"/>
              </a:rPr>
              <a:t> округах не только больше всего кофеен, но и их доля от всех заведений выше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В</a:t>
            </a:r>
            <a:r>
              <a:rPr lang="ru-RU" b="0" i="0" dirty="0">
                <a:effectLst/>
                <a:latin typeface="system-ui"/>
              </a:rPr>
              <a:t> </a:t>
            </a:r>
            <a:r>
              <a:rPr lang="ru-RU" b="1" i="0" dirty="0">
                <a:effectLst/>
                <a:latin typeface="system-ui"/>
              </a:rPr>
              <a:t>Восточном, Юго-Восточном и Юго-Западном</a:t>
            </a:r>
            <a:r>
              <a:rPr lang="ru-RU" b="0" i="0" dirty="0">
                <a:effectLst/>
                <a:latin typeface="system-ui"/>
              </a:rPr>
              <a:t> округах доля кофеен меньше всего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938A40-5FDC-F4AC-5280-36EC7162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4" y="1268729"/>
            <a:ext cx="5075265" cy="48162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AF5CCC-9CA4-A606-E2C1-A0CAC2C29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87" y="1384300"/>
            <a:ext cx="2623182" cy="3454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5602F-3664-E1D0-D0F7-54E182EC4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790" y="1268729"/>
            <a:ext cx="4777550" cy="339798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CDDE8A-57B2-6579-D749-AFF2AA27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4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Кофейни: дневные и круглосуточные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541020" y="5869621"/>
            <a:ext cx="12207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effectLst/>
                <a:latin typeface="system-ui"/>
              </a:rPr>
              <a:t>Почти нет круглосуточных кофеен - всего </a:t>
            </a:r>
            <a:r>
              <a:rPr lang="ru-RU" b="1" i="0" dirty="0">
                <a:effectLst/>
                <a:latin typeface="system-ui"/>
              </a:rPr>
              <a:t>4%</a:t>
            </a:r>
          </a:p>
          <a:p>
            <a:pPr algn="l"/>
            <a:r>
              <a:rPr lang="ru-RU" dirty="0">
                <a:latin typeface="system-ui"/>
              </a:rPr>
              <a:t>Б</a:t>
            </a:r>
            <a:r>
              <a:rPr lang="ru-RU" b="0" i="0" dirty="0">
                <a:effectLst/>
                <a:latin typeface="system-ui"/>
              </a:rPr>
              <a:t>ольше всего круглосуточных кофеен в </a:t>
            </a:r>
            <a:r>
              <a:rPr lang="ru-RU" b="1" i="0" dirty="0">
                <a:effectLst/>
                <a:latin typeface="system-ui"/>
              </a:rPr>
              <a:t>Юго-Западном</a:t>
            </a:r>
            <a:r>
              <a:rPr lang="ru-RU" b="0" i="0" dirty="0">
                <a:effectLst/>
                <a:latin typeface="system-ui"/>
              </a:rPr>
              <a:t> округе</a:t>
            </a:r>
          </a:p>
          <a:p>
            <a:pPr algn="l"/>
            <a:r>
              <a:rPr lang="ru-RU" b="0" i="0" dirty="0">
                <a:effectLst/>
                <a:latin typeface="system-ui"/>
              </a:rPr>
              <a:t>А меньше всего в </a:t>
            </a:r>
            <a:r>
              <a:rPr lang="ru-RU" b="1" i="0" dirty="0">
                <a:effectLst/>
                <a:latin typeface="system-ui"/>
              </a:rPr>
              <a:t>Южном и Юго-Восточном</a:t>
            </a:r>
            <a:r>
              <a:rPr lang="ru-RU" b="0" i="0" dirty="0">
                <a:effectLst/>
                <a:latin typeface="system-ui"/>
              </a:rPr>
              <a:t> округах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EF0724-AD5D-4C9B-C89E-865FF28E5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37125"/>
            <a:ext cx="5455920" cy="45925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7583B8-AADA-71B1-4954-CDB1FA1A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2" y="1237125"/>
            <a:ext cx="4743233" cy="45925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164E9D-0FAF-23BA-1695-B2DD4165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895" y="1338855"/>
            <a:ext cx="2502445" cy="34516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68B082-6239-AC1A-06F8-1F6A53A2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9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Кофейни: рейтинг топ-10 сетей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342900" y="5570210"/>
            <a:ext cx="12207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system-ui"/>
              </a:rPr>
              <a:t>В</a:t>
            </a:r>
            <a:r>
              <a:rPr lang="ru-RU" b="0" i="0" dirty="0">
                <a:effectLst/>
                <a:latin typeface="system-ui"/>
              </a:rPr>
              <a:t>ысокие рейтинги у </a:t>
            </a:r>
            <a:r>
              <a:rPr lang="ru-RU" b="1" i="0" dirty="0" err="1">
                <a:effectLst/>
                <a:latin typeface="system-ui"/>
              </a:rPr>
              <a:t>Кофемании</a:t>
            </a:r>
            <a:r>
              <a:rPr lang="ru-RU" b="0" i="0" dirty="0">
                <a:effectLst/>
                <a:latin typeface="system-ui"/>
              </a:rPr>
              <a:t> и </a:t>
            </a:r>
            <a:r>
              <a:rPr lang="en-US" b="1" i="0" dirty="0" err="1">
                <a:effectLst/>
                <a:latin typeface="system-ui"/>
              </a:rPr>
              <a:t>Coffeekaldi’s</a:t>
            </a:r>
            <a:r>
              <a:rPr lang="ru-RU" dirty="0">
                <a:latin typeface="system-ui"/>
              </a:rPr>
              <a:t> -</a:t>
            </a:r>
            <a:r>
              <a:rPr lang="en-US" b="0" i="0" dirty="0">
                <a:effectLst/>
                <a:latin typeface="system-ui"/>
              </a:rPr>
              <a:t> </a:t>
            </a:r>
            <a:r>
              <a:rPr lang="ru-RU" b="0" i="0" dirty="0">
                <a:effectLst/>
                <a:latin typeface="system-ui"/>
              </a:rPr>
              <a:t>с их кофейнями будет сложно конкурировать</a:t>
            </a:r>
          </a:p>
          <a:p>
            <a:pPr algn="l"/>
            <a:r>
              <a:rPr lang="ru-RU" dirty="0">
                <a:latin typeface="system-ui"/>
              </a:rPr>
              <a:t>Н</a:t>
            </a:r>
            <a:r>
              <a:rPr lang="ru-RU" b="0" i="0" dirty="0">
                <a:effectLst/>
                <a:latin typeface="system-ui"/>
              </a:rPr>
              <a:t>изкие рейтинги: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у всех кофеен </a:t>
            </a:r>
            <a:r>
              <a:rPr lang="en-US" b="1" i="0" dirty="0" err="1">
                <a:effectLst/>
                <a:latin typeface="system-ui"/>
              </a:rPr>
              <a:t>CofeFest</a:t>
            </a:r>
            <a:r>
              <a:rPr lang="en-US" b="1" i="0" dirty="0">
                <a:effectLst/>
                <a:latin typeface="system-ui"/>
              </a:rPr>
              <a:t>, </a:t>
            </a:r>
            <a:r>
              <a:rPr lang="en-US" b="1" i="0" dirty="0" err="1">
                <a:effectLst/>
                <a:latin typeface="system-ui"/>
              </a:rPr>
              <a:t>Cofix</a:t>
            </a:r>
            <a:endParaRPr lang="ru-RU" dirty="0"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у некоторых кофеен </a:t>
            </a:r>
            <a:r>
              <a:rPr lang="en-US" b="1" i="0" dirty="0">
                <a:effectLst/>
                <a:latin typeface="system-ui"/>
              </a:rPr>
              <a:t>Cinnabon, One Price Coffee</a:t>
            </a:r>
            <a:endParaRPr lang="ru-RU" b="0" i="0" dirty="0">
              <a:effectLst/>
              <a:latin typeface="system-ui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48FED23-01C2-6459-0A63-41D0755CA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22" y="1169438"/>
            <a:ext cx="8576756" cy="42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908674-B1A4-6E06-D271-CE9DC8FD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4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Кофейни: рейтинг по округам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6164580" y="1402070"/>
            <a:ext cx="5913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system-ui"/>
              </a:rPr>
              <a:t>В</a:t>
            </a:r>
            <a:r>
              <a:rPr lang="ru-RU" b="0" i="0" dirty="0">
                <a:effectLst/>
                <a:latin typeface="system-ui"/>
              </a:rPr>
              <a:t>ысокие рейтинги в </a:t>
            </a:r>
            <a:r>
              <a:rPr lang="ru-RU" b="1" i="0" dirty="0">
                <a:effectLst/>
                <a:latin typeface="system-ui"/>
              </a:rPr>
              <a:t>Центральном и </a:t>
            </a:r>
          </a:p>
          <a:p>
            <a:pPr algn="l"/>
            <a:r>
              <a:rPr lang="ru-RU" b="1" i="0" dirty="0">
                <a:effectLst/>
                <a:latin typeface="system-ui"/>
              </a:rPr>
              <a:t>Северо-Западном</a:t>
            </a:r>
            <a:r>
              <a:rPr lang="ru-RU" b="0" i="0" dirty="0">
                <a:effectLst/>
                <a:latin typeface="system-ui"/>
              </a:rPr>
              <a:t> округах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Н</a:t>
            </a:r>
            <a:r>
              <a:rPr lang="ru-RU" b="0" i="0" dirty="0">
                <a:effectLst/>
                <a:latin typeface="system-ui"/>
              </a:rPr>
              <a:t>изкие рейтинги в </a:t>
            </a:r>
            <a:r>
              <a:rPr lang="ru-RU" b="1" i="0" dirty="0">
                <a:effectLst/>
                <a:latin typeface="system-ui"/>
              </a:rPr>
              <a:t>Западном и </a:t>
            </a:r>
          </a:p>
          <a:p>
            <a:pPr algn="l"/>
            <a:r>
              <a:rPr lang="ru-RU" b="1" i="0" dirty="0">
                <a:effectLst/>
                <a:latin typeface="system-ui"/>
              </a:rPr>
              <a:t>Северо-Восточном</a:t>
            </a:r>
            <a:r>
              <a:rPr lang="ru-RU" b="0" i="0" dirty="0">
                <a:effectLst/>
                <a:latin typeface="system-ui"/>
              </a:rPr>
              <a:t> округах – в них будет проще конкурировать за счет оказания качественных услуг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070071-91EB-6C0A-4F01-47B16D59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01" y="1289564"/>
            <a:ext cx="5178620" cy="51487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672C6-C750-D3A1-5F5E-79BD79EC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19" y="1394460"/>
            <a:ext cx="2603501" cy="35211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7C309-D1BF-35CB-58C7-9C6FC200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35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Кофейни: стоимость чашки капучино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259080" y="5768330"/>
            <a:ext cx="1181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system-ui"/>
              </a:rPr>
              <a:t>П</a:t>
            </a:r>
            <a:r>
              <a:rPr lang="ru-RU" b="0" i="0" dirty="0">
                <a:effectLst/>
                <a:latin typeface="system-ui"/>
              </a:rPr>
              <a:t>ри открытии кофейни имеет смысл ориентироваться на стоимость чашки капучино в </a:t>
            </a:r>
            <a:r>
              <a:rPr lang="ru-RU" b="1" i="0" dirty="0">
                <a:effectLst/>
                <a:latin typeface="system-ui"/>
              </a:rPr>
              <a:t>200 руб.</a:t>
            </a:r>
            <a:endParaRPr lang="ru-RU" b="0" i="0" dirty="0">
              <a:effectLst/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Н</a:t>
            </a:r>
            <a:r>
              <a:rPr lang="ru-RU" b="0" i="0" dirty="0">
                <a:effectLst/>
                <a:latin typeface="system-ui"/>
              </a:rPr>
              <a:t>е менее </a:t>
            </a:r>
            <a:r>
              <a:rPr lang="ru-RU" b="1" i="0" dirty="0">
                <a:effectLst/>
                <a:latin typeface="system-ui"/>
              </a:rPr>
              <a:t>50%</a:t>
            </a:r>
            <a:r>
              <a:rPr lang="ru-RU" b="0" i="0" dirty="0">
                <a:effectLst/>
                <a:latin typeface="system-ui"/>
              </a:rPr>
              <a:t> кофеен используют такую цену и выше</a:t>
            </a:r>
          </a:p>
          <a:p>
            <a:pPr algn="l"/>
            <a:r>
              <a:rPr lang="ru-RU" dirty="0">
                <a:latin typeface="system-ui"/>
              </a:rPr>
              <a:t>П</a:t>
            </a:r>
            <a:r>
              <a:rPr lang="ru-RU" b="0" i="0" dirty="0">
                <a:effectLst/>
                <a:latin typeface="system-ui"/>
              </a:rPr>
              <a:t>о стоимости чашки капучино лидируют </a:t>
            </a:r>
            <a:r>
              <a:rPr lang="ru-RU" b="1" i="0" dirty="0">
                <a:effectLst/>
                <a:latin typeface="system-ui"/>
              </a:rPr>
              <a:t>Центральный, Западный и Юго-Западный</a:t>
            </a:r>
            <a:r>
              <a:rPr lang="ru-RU" b="0" i="0" dirty="0">
                <a:effectLst/>
                <a:latin typeface="system-ui"/>
              </a:rPr>
              <a:t> округа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56B4551-4676-7B5C-9B55-493E77F17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" y="1448782"/>
            <a:ext cx="7878253" cy="428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B30543-DC64-2F5B-6568-52B819B2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340" y="1664058"/>
            <a:ext cx="3878579" cy="41058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55B75E-E715-CA5F-964D-EA25520A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240" y="1720850"/>
            <a:ext cx="1943100" cy="25988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32D582-8F17-DDB9-60C7-5D584A20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5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Рекомендации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412246" y="1672824"/>
            <a:ext cx="11367505" cy="397031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system-ui"/>
              </a:rPr>
              <a:t>Мо</a:t>
            </a:r>
            <a:r>
              <a:rPr lang="ru-RU" b="0" i="0" dirty="0">
                <a:effectLst/>
                <a:latin typeface="system-ui"/>
              </a:rPr>
              <a:t>жно начать открытие кофеен с </a:t>
            </a:r>
            <a:r>
              <a:rPr lang="ru-RU" b="1" i="0" dirty="0">
                <a:effectLst/>
                <a:latin typeface="system-ui"/>
              </a:rPr>
              <a:t>Восточного и Юго-Восточного</a:t>
            </a:r>
            <a:r>
              <a:rPr lang="ru-RU" b="0" i="0" dirty="0">
                <a:effectLst/>
                <a:latin typeface="system-ui"/>
              </a:rPr>
              <a:t> округов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П</a:t>
            </a:r>
            <a:r>
              <a:rPr lang="ru-RU" b="0" i="0" dirty="0">
                <a:effectLst/>
                <a:latin typeface="system-ui"/>
              </a:rPr>
              <a:t>озиционировать кофейни как </a:t>
            </a:r>
            <a:r>
              <a:rPr lang="ru-RU" b="1" i="0" dirty="0">
                <a:effectLst/>
                <a:latin typeface="system-ui"/>
              </a:rPr>
              <a:t>круглосуточные</a:t>
            </a:r>
            <a:r>
              <a:rPr lang="ru-RU" b="0" i="0" dirty="0">
                <a:effectLst/>
                <a:latin typeface="system-ui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ночная кофейня может привлечь студентов, работников ночных смен и любителей поздних прогулок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малое количество существующих круглосуточных кофеен может дать конкурентное преимущество, особенно на улицах с одним заведением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для увеличения среднего чека можно предлагать закуски, десерты ...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П</a:t>
            </a:r>
            <a:r>
              <a:rPr lang="ru-RU" b="0" i="0" dirty="0">
                <a:effectLst/>
                <a:latin typeface="system-ui"/>
              </a:rPr>
              <a:t>ри открытии учитывать: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рейтинги и присутствие конкурентов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улицы с небольшой долей кофеен и одним заведением общественного питания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30-40 количество посадочных мест </a:t>
            </a:r>
            <a:endParaRPr lang="ru-RU" dirty="0"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system-ui"/>
              </a:rPr>
              <a:t>«</a:t>
            </a:r>
            <a:r>
              <a:rPr lang="ru-RU" b="0" i="0" dirty="0">
                <a:effectLst/>
                <a:latin typeface="system-ui"/>
              </a:rPr>
              <a:t>кофе навынос»</a:t>
            </a:r>
          </a:p>
          <a:p>
            <a:pPr algn="ctr"/>
            <a:endParaRPr lang="ru-RU" b="0" i="0" dirty="0">
              <a:effectLst/>
              <a:latin typeface="system-ui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5898B5-3084-544D-17EB-6462422F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5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Резу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льтаты исследования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151303" y="1251805"/>
            <a:ext cx="6729721" cy="50783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system-ui"/>
              </a:rPr>
              <a:t>Все заведения</a:t>
            </a:r>
          </a:p>
          <a:p>
            <a:pPr algn="ctr"/>
            <a:endParaRPr lang="ru-RU" b="1" dirty="0"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Б</a:t>
            </a:r>
            <a:r>
              <a:rPr lang="ru-RU" b="0" i="0" dirty="0">
                <a:effectLst/>
                <a:latin typeface="system-ui"/>
              </a:rPr>
              <a:t>ольше всего в </a:t>
            </a:r>
            <a:r>
              <a:rPr lang="ru-RU" b="1" i="0" dirty="0">
                <a:effectLst/>
                <a:latin typeface="system-ui"/>
              </a:rPr>
              <a:t>Центральном, </a:t>
            </a:r>
            <a:r>
              <a:rPr lang="ru-RU" i="0" dirty="0">
                <a:effectLst/>
                <a:latin typeface="system-ui"/>
              </a:rPr>
              <a:t>меньше всего в</a:t>
            </a:r>
            <a:r>
              <a:rPr lang="ru-RU" b="1" i="0" dirty="0">
                <a:effectLst/>
                <a:latin typeface="system-ui"/>
              </a:rPr>
              <a:t> Северо-Западном </a:t>
            </a:r>
            <a:r>
              <a:rPr lang="ru-RU" i="0" dirty="0">
                <a:effectLst/>
                <a:latin typeface="system-ui"/>
              </a:rPr>
              <a:t>округах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r>
              <a:rPr lang="ru-RU" dirty="0">
                <a:latin typeface="system-ui"/>
              </a:rPr>
              <a:t>Категории-</a:t>
            </a:r>
            <a:r>
              <a:rPr lang="ru-RU" b="0" i="0" dirty="0">
                <a:effectLst/>
                <a:latin typeface="system-ui"/>
              </a:rPr>
              <a:t>лидеры по количеству заведений: кафе </a:t>
            </a:r>
            <a:r>
              <a:rPr lang="ru-RU" b="1" i="0" dirty="0">
                <a:effectLst/>
                <a:latin typeface="system-ui"/>
              </a:rPr>
              <a:t>28%</a:t>
            </a:r>
            <a:r>
              <a:rPr lang="ru-RU" b="0" i="0" dirty="0">
                <a:effectLst/>
                <a:latin typeface="system-ui"/>
              </a:rPr>
              <a:t>, ресторан </a:t>
            </a:r>
            <a:r>
              <a:rPr lang="ru-RU" b="1" i="0" dirty="0">
                <a:effectLst/>
                <a:latin typeface="system-ui"/>
              </a:rPr>
              <a:t>24%</a:t>
            </a:r>
            <a:r>
              <a:rPr lang="ru-RU" b="0" i="0" dirty="0">
                <a:effectLst/>
                <a:latin typeface="system-ui"/>
              </a:rPr>
              <a:t>, кофейня </a:t>
            </a:r>
            <a:r>
              <a:rPr lang="ru-RU" b="1" i="0" dirty="0">
                <a:effectLst/>
                <a:latin typeface="system-ui"/>
              </a:rPr>
              <a:t>17%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r>
              <a:rPr lang="ru-RU" dirty="0">
                <a:latin typeface="system-ui"/>
              </a:rPr>
              <a:t>Ч</a:t>
            </a:r>
            <a:r>
              <a:rPr lang="ru-RU" b="0" i="0" dirty="0">
                <a:effectLst/>
                <a:latin typeface="system-ui"/>
              </a:rPr>
              <a:t>аще всего заведения вмещают </a:t>
            </a:r>
            <a:r>
              <a:rPr lang="ru-RU" b="1" i="0" dirty="0">
                <a:effectLst/>
                <a:latin typeface="system-ui"/>
              </a:rPr>
              <a:t>40-50</a:t>
            </a:r>
            <a:r>
              <a:rPr lang="ru-RU" b="0" i="0" dirty="0">
                <a:effectLst/>
                <a:latin typeface="system-ui"/>
              </a:rPr>
              <a:t> или </a:t>
            </a:r>
            <a:r>
              <a:rPr lang="ru-RU" b="1" i="0" dirty="0">
                <a:effectLst/>
                <a:latin typeface="system-ui"/>
              </a:rPr>
              <a:t>100</a:t>
            </a:r>
            <a:r>
              <a:rPr lang="ru-RU" b="0" i="0" dirty="0">
                <a:effectLst/>
                <a:latin typeface="system-ui"/>
              </a:rPr>
              <a:t> посетителей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r>
              <a:rPr lang="ru-RU" b="0" i="0" dirty="0">
                <a:effectLst/>
                <a:latin typeface="system-ui"/>
              </a:rPr>
              <a:t>Самый высокий рейтинг у </a:t>
            </a:r>
            <a:r>
              <a:rPr lang="ru-RU" b="1" i="0" dirty="0">
                <a:effectLst/>
                <a:latin typeface="system-ui"/>
              </a:rPr>
              <a:t>баров, пабов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r>
              <a:rPr lang="ru-RU" b="0" i="0" dirty="0">
                <a:effectLst/>
                <a:latin typeface="system-ui"/>
              </a:rPr>
              <a:t>Несетевых заведений </a:t>
            </a:r>
            <a:r>
              <a:rPr lang="ru-RU" b="1" i="0" dirty="0">
                <a:effectLst/>
                <a:latin typeface="system-ui"/>
              </a:rPr>
              <a:t>62%</a:t>
            </a:r>
            <a:r>
              <a:rPr lang="ru-RU" b="0" i="0" dirty="0">
                <a:effectLst/>
                <a:latin typeface="system-ui"/>
              </a:rPr>
              <a:t> - сетевых </a:t>
            </a:r>
            <a:r>
              <a:rPr lang="ru-RU" b="1" i="0" dirty="0">
                <a:effectLst/>
                <a:latin typeface="system-ui"/>
              </a:rPr>
              <a:t>38%</a:t>
            </a:r>
            <a:endParaRPr lang="ru-RU" b="0" i="0" dirty="0">
              <a:effectLst/>
              <a:latin typeface="system-ui"/>
            </a:endParaRPr>
          </a:p>
          <a:p>
            <a:pPr algn="l"/>
            <a:endParaRPr lang="ru-RU" b="0" i="0" dirty="0">
              <a:effectLst/>
              <a:latin typeface="system-ui"/>
            </a:endParaRPr>
          </a:p>
          <a:p>
            <a:r>
              <a:rPr lang="ru-RU" b="0" i="0" dirty="0">
                <a:effectLst/>
                <a:latin typeface="system-ui"/>
              </a:rPr>
              <a:t>Основные категории топ-15 сетевых заведений: </a:t>
            </a:r>
            <a:r>
              <a:rPr lang="ru-RU" b="1" i="0" dirty="0">
                <a:effectLst/>
                <a:latin typeface="system-ui"/>
              </a:rPr>
              <a:t>кофейня, ресторан, пиццери</a:t>
            </a:r>
            <a:r>
              <a:rPr lang="ru-RU" b="1" dirty="0">
                <a:latin typeface="system-ui"/>
              </a:rPr>
              <a:t>я</a:t>
            </a:r>
          </a:p>
          <a:p>
            <a:pPr algn="l"/>
            <a:endParaRPr lang="ru-RU" dirty="0">
              <a:latin typeface="system-ui"/>
            </a:endParaRPr>
          </a:p>
          <a:p>
            <a:r>
              <a:rPr lang="ru-RU" dirty="0">
                <a:latin typeface="system-ui"/>
              </a:rPr>
              <a:t>В</a:t>
            </a:r>
            <a:r>
              <a:rPr lang="ru-RU" b="1" dirty="0">
                <a:latin typeface="system-ui"/>
              </a:rPr>
              <a:t> </a:t>
            </a:r>
            <a:r>
              <a:rPr lang="ru-RU" b="1" i="0" dirty="0">
                <a:effectLst/>
                <a:latin typeface="system-ui"/>
              </a:rPr>
              <a:t>Центральном </a:t>
            </a:r>
            <a:r>
              <a:rPr lang="ru-RU" b="0" i="0" dirty="0">
                <a:effectLst/>
                <a:latin typeface="system-ui"/>
              </a:rPr>
              <a:t> округе самые высокие средние цены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423CB-C6FC-DED6-3EFD-F740F6BC5828}"/>
              </a:ext>
            </a:extLst>
          </p:cNvPr>
          <p:cNvSpPr txBox="1"/>
          <p:nvPr/>
        </p:nvSpPr>
        <p:spPr>
          <a:xfrm>
            <a:off x="7020568" y="1251805"/>
            <a:ext cx="5083720" cy="34163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effectLst/>
                <a:latin typeface="system-ui"/>
              </a:rPr>
              <a:t>Кофейни</a:t>
            </a:r>
          </a:p>
          <a:p>
            <a:pPr algn="l"/>
            <a:endParaRPr lang="ru-RU" b="0" i="0" dirty="0">
              <a:effectLst/>
              <a:latin typeface="system-ui"/>
            </a:endParaRPr>
          </a:p>
          <a:p>
            <a:r>
              <a:rPr lang="ru-RU" dirty="0">
                <a:latin typeface="system-ui"/>
              </a:rPr>
              <a:t>В</a:t>
            </a:r>
            <a:r>
              <a:rPr lang="ru-RU" b="0" i="0" dirty="0">
                <a:effectLst/>
                <a:latin typeface="system-ui"/>
              </a:rPr>
              <a:t> </a:t>
            </a:r>
            <a:r>
              <a:rPr lang="ru-RU" b="1" i="0" dirty="0">
                <a:effectLst/>
                <a:latin typeface="system-ui"/>
              </a:rPr>
              <a:t>Восточном, Юго-Восточном и Юго-Западном</a:t>
            </a:r>
            <a:r>
              <a:rPr lang="ru-RU" b="0" i="0" dirty="0">
                <a:effectLst/>
                <a:latin typeface="system-ui"/>
              </a:rPr>
              <a:t> округах доля кофеен меньше всего</a:t>
            </a:r>
            <a:endParaRPr lang="en-US" b="0" i="0" dirty="0">
              <a:effectLst/>
              <a:latin typeface="system-ui"/>
            </a:endParaRPr>
          </a:p>
          <a:p>
            <a:pPr algn="l"/>
            <a:endParaRPr lang="ru-RU" dirty="0"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Круглосуточных кофеен всего </a:t>
            </a:r>
            <a:r>
              <a:rPr lang="ru-RU" b="1" dirty="0">
                <a:latin typeface="system-ui"/>
              </a:rPr>
              <a:t>4%</a:t>
            </a:r>
            <a:endParaRPr lang="en-US" b="1" i="0" dirty="0">
              <a:effectLst/>
              <a:latin typeface="system-ui"/>
            </a:endParaRPr>
          </a:p>
          <a:p>
            <a:endParaRPr lang="en-US" dirty="0">
              <a:latin typeface="system-ui"/>
            </a:endParaRPr>
          </a:p>
          <a:p>
            <a:r>
              <a:rPr lang="ru-RU" dirty="0">
                <a:latin typeface="system-ui"/>
              </a:rPr>
              <a:t>В </a:t>
            </a:r>
            <a:r>
              <a:rPr lang="ru-RU" b="1" i="0" dirty="0">
                <a:effectLst/>
                <a:latin typeface="system-ui"/>
              </a:rPr>
              <a:t>50%</a:t>
            </a:r>
            <a:r>
              <a:rPr lang="ru-RU" b="0" i="0" dirty="0">
                <a:effectLst/>
                <a:latin typeface="system-ui"/>
              </a:rPr>
              <a:t> кофеен стоимость чашки капучино </a:t>
            </a:r>
            <a:r>
              <a:rPr lang="ru-RU" b="1" i="0" dirty="0">
                <a:effectLst/>
                <a:latin typeface="system-ui"/>
              </a:rPr>
              <a:t>200 руб.</a:t>
            </a:r>
            <a:r>
              <a:rPr lang="ru-RU" b="0" i="0" dirty="0">
                <a:effectLst/>
                <a:latin typeface="system-ui"/>
              </a:rPr>
              <a:t> и выше</a:t>
            </a:r>
          </a:p>
          <a:p>
            <a:endParaRPr lang="ru-RU" b="0" i="0" dirty="0">
              <a:effectLst/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В </a:t>
            </a:r>
            <a:r>
              <a:rPr lang="ru-RU" b="1" i="0" dirty="0">
                <a:effectLst/>
                <a:latin typeface="system-ui"/>
              </a:rPr>
              <a:t>Западном и Северо-Восточном</a:t>
            </a:r>
            <a:r>
              <a:rPr lang="ru-RU" b="0" i="0" dirty="0">
                <a:effectLst/>
                <a:latin typeface="system-ui"/>
              </a:rPr>
              <a:t> округах низкие рейтинги кофеен</a:t>
            </a:r>
            <a:endParaRPr lang="ru-RU" b="1" i="0" dirty="0">
              <a:effectLst/>
              <a:latin typeface="system-ui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822505-B983-BDEE-1767-332C00CB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3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4725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Категории заведений: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доля и количество</a:t>
            </a:r>
            <a:endParaRPr lang="ru-RU" sz="24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20B0153-B00B-A5E6-FF4A-04B9C21D305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75614" y="1562023"/>
            <a:ext cx="3680461" cy="4299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441434" y="5995433"/>
            <a:ext cx="5108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Тройка лидеров по количеству заведений: </a:t>
            </a:r>
            <a:r>
              <a:rPr lang="ru-RU" sz="2000" b="1" dirty="0"/>
              <a:t>кафе, ресторан, кофейня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14455E-8F52-5296-169B-227876C0F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5" y="1634709"/>
            <a:ext cx="8106032" cy="42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D8727F-3B5F-6A41-6708-ACAA5789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6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категории заведений: распределение по округам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248513" y="5755363"/>
            <a:ext cx="10575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effectLst/>
                <a:latin typeface="system-ui"/>
              </a:rPr>
              <a:t>Больше всего заведений в </a:t>
            </a:r>
            <a:r>
              <a:rPr lang="ru-RU" b="1" i="0" dirty="0">
                <a:effectLst/>
                <a:latin typeface="system-ui"/>
              </a:rPr>
              <a:t>Центральном</a:t>
            </a:r>
            <a:r>
              <a:rPr lang="ru-RU" b="0" i="0" dirty="0">
                <a:effectLst/>
                <a:latin typeface="system-ui"/>
              </a:rPr>
              <a:t> округе, пропорционально во всех категориях</a:t>
            </a:r>
          </a:p>
          <a:p>
            <a:pPr algn="l"/>
            <a:r>
              <a:rPr lang="ru-RU" dirty="0">
                <a:latin typeface="system-ui"/>
              </a:rPr>
              <a:t>М</a:t>
            </a:r>
            <a:r>
              <a:rPr lang="ru-RU" b="0" i="0" dirty="0">
                <a:effectLst/>
                <a:latin typeface="system-ui"/>
              </a:rPr>
              <a:t>еньше всего в </a:t>
            </a:r>
            <a:r>
              <a:rPr lang="ru-RU" b="1" i="0" dirty="0">
                <a:effectLst/>
                <a:latin typeface="system-ui"/>
              </a:rPr>
              <a:t>Северо-Западном</a:t>
            </a:r>
            <a:r>
              <a:rPr lang="ru-RU" b="0" i="0" dirty="0">
                <a:effectLst/>
                <a:latin typeface="system-ui"/>
              </a:rPr>
              <a:t> округе</a:t>
            </a:r>
          </a:p>
          <a:p>
            <a:pPr algn="l"/>
            <a:r>
              <a:rPr lang="ru-RU" dirty="0">
                <a:latin typeface="system-ui"/>
              </a:rPr>
              <a:t>В</a:t>
            </a:r>
            <a:r>
              <a:rPr lang="ru-RU" b="0" i="0" dirty="0">
                <a:effectLst/>
                <a:latin typeface="system-ui"/>
              </a:rPr>
              <a:t>о всех округах представлены заведения из всех категорий</a:t>
            </a:r>
            <a:endParaRPr lang="ru-RU" sz="2000" b="0" i="0" dirty="0">
              <a:effectLst/>
              <a:latin typeface="system-u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BD6381-73F2-2F61-EB10-96B43F28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94" y="1357758"/>
            <a:ext cx="8348010" cy="414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F9542C-5C30-B9A9-ABDC-F8EBCA9E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8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4725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Категории заведений: к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оличество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посадочных мест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8723870" y="2151727"/>
            <a:ext cx="3344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latin typeface="system-ui"/>
              </a:rPr>
              <a:t>Ч</a:t>
            </a:r>
            <a:r>
              <a:rPr lang="ru-RU" sz="2000" b="0" i="0" dirty="0">
                <a:effectLst/>
                <a:latin typeface="system-ui"/>
              </a:rPr>
              <a:t>аще всего заведения вмещают </a:t>
            </a:r>
            <a:r>
              <a:rPr lang="ru-RU" sz="2000" b="1" i="0" dirty="0">
                <a:effectLst/>
                <a:latin typeface="system-ui"/>
              </a:rPr>
              <a:t>40-50</a:t>
            </a:r>
            <a:r>
              <a:rPr lang="ru-RU" sz="2000" b="0" i="0" dirty="0">
                <a:effectLst/>
                <a:latin typeface="system-ui"/>
              </a:rPr>
              <a:t> или около </a:t>
            </a:r>
            <a:r>
              <a:rPr lang="ru-RU" sz="2000" b="1" i="0" dirty="0">
                <a:effectLst/>
                <a:latin typeface="system-ui"/>
              </a:rPr>
              <a:t>100</a:t>
            </a:r>
            <a:r>
              <a:rPr lang="ru-RU" sz="2000" b="0" i="0" dirty="0">
                <a:effectLst/>
                <a:latin typeface="system-ui"/>
              </a:rPr>
              <a:t> посетителей</a:t>
            </a:r>
          </a:p>
          <a:p>
            <a:pPr algn="l"/>
            <a:endParaRPr lang="ru-RU" sz="2000" dirty="0">
              <a:latin typeface="system-ui"/>
            </a:endParaRPr>
          </a:p>
          <a:p>
            <a:pPr algn="l"/>
            <a:r>
              <a:rPr lang="ru-RU" sz="2000" dirty="0">
                <a:latin typeface="system-ui"/>
              </a:rPr>
              <a:t>Т</a:t>
            </a:r>
            <a:r>
              <a:rPr lang="ru-RU" sz="2000" b="0" i="0" dirty="0">
                <a:effectLst/>
                <a:latin typeface="system-ui"/>
              </a:rPr>
              <a:t>ройка лидеров по среднему количеству посадочных мест: </a:t>
            </a:r>
            <a:r>
              <a:rPr lang="ru-RU" sz="2000" b="1" i="0" dirty="0">
                <a:effectLst/>
                <a:latin typeface="system-ui"/>
              </a:rPr>
              <a:t>ресторан, бар/паб, кофейня</a:t>
            </a:r>
            <a:endParaRPr lang="ru-RU" sz="2000" b="0" i="0" dirty="0">
              <a:effectLst/>
              <a:latin typeface="system-u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6AE479-FA4F-3BCF-83AB-2A38630A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1" y="1613210"/>
            <a:ext cx="8569886" cy="424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C72921-5750-4589-3185-B51975EA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9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Средний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рейтинг: по категориям и округам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248513" y="5755363"/>
            <a:ext cx="105752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effectLst/>
                <a:latin typeface="system-ui"/>
              </a:rPr>
              <a:t>Самый высокий рейтинг у </a:t>
            </a:r>
            <a:r>
              <a:rPr lang="ru-RU" b="1" i="0" dirty="0">
                <a:effectLst/>
                <a:latin typeface="system-ui"/>
              </a:rPr>
              <a:t>баров, пабов</a:t>
            </a:r>
            <a:r>
              <a:rPr lang="ru-RU" b="0" i="0" dirty="0">
                <a:effectLst/>
                <a:latin typeface="system-ui"/>
              </a:rPr>
              <a:t>, а самый низкий у заведений </a:t>
            </a:r>
            <a:r>
              <a:rPr lang="ru-RU" b="1" i="0" dirty="0">
                <a:effectLst/>
                <a:latin typeface="system-ui"/>
              </a:rPr>
              <a:t>быстрого питания</a:t>
            </a:r>
          </a:p>
          <a:p>
            <a:pPr algn="l"/>
            <a:r>
              <a:rPr lang="ru-RU" sz="2000" b="0" i="0" dirty="0">
                <a:effectLst/>
                <a:latin typeface="system-ui"/>
              </a:rPr>
              <a:t>Тройка лидеров по рейтингу: </a:t>
            </a:r>
            <a:r>
              <a:rPr lang="ru-RU" sz="2000" b="1" i="0" dirty="0">
                <a:effectLst/>
                <a:latin typeface="system-ui"/>
              </a:rPr>
              <a:t>Центральный</a:t>
            </a:r>
            <a:r>
              <a:rPr lang="ru-RU" sz="2000" b="0" i="0" dirty="0">
                <a:effectLst/>
                <a:latin typeface="system-ui"/>
              </a:rPr>
              <a:t>, </a:t>
            </a:r>
            <a:r>
              <a:rPr lang="ru-RU" sz="2000" b="1" i="0" dirty="0">
                <a:effectLst/>
                <a:latin typeface="system-ui"/>
              </a:rPr>
              <a:t>Северный и Северо-Западный </a:t>
            </a:r>
            <a:r>
              <a:rPr lang="ru-RU" sz="2000" i="0" dirty="0">
                <a:effectLst/>
                <a:latin typeface="system-ui"/>
              </a:rPr>
              <a:t>округа</a:t>
            </a:r>
          </a:p>
          <a:p>
            <a:pPr algn="l"/>
            <a:r>
              <a:rPr lang="ru-RU" sz="2000" b="0" i="0" dirty="0">
                <a:effectLst/>
                <a:latin typeface="system-ui"/>
              </a:rPr>
              <a:t>Самый низкий рейтинг в </a:t>
            </a:r>
            <a:r>
              <a:rPr lang="ru-RU" sz="2000" b="1" i="0" dirty="0">
                <a:effectLst/>
                <a:latin typeface="system-ui"/>
              </a:rPr>
              <a:t>Юго-Восточном </a:t>
            </a:r>
            <a:r>
              <a:rPr lang="ru-RU" sz="2000" i="0" dirty="0">
                <a:effectLst/>
                <a:latin typeface="system-ui"/>
              </a:rPr>
              <a:t>округе</a:t>
            </a:r>
          </a:p>
          <a:p>
            <a:pPr algn="l"/>
            <a:endParaRPr lang="ru-RU" sz="2000" b="1" i="0" dirty="0">
              <a:effectLst/>
              <a:latin typeface="system-u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DF6D7E-3586-1E54-25BE-F64F003F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7" y="1598553"/>
            <a:ext cx="7946025" cy="399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E91AAB-0D65-1D05-3FD1-F4621AD8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56" y="1775473"/>
            <a:ext cx="3697072" cy="38536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5A27AE-B9E2-F9D5-5610-788B8C2C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117" y="1953790"/>
            <a:ext cx="1752189" cy="229325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CA39BE-6564-BFA0-962C-441C1754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2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4725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Сетевые и несетевые заведения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241739" y="5695193"/>
            <a:ext cx="69578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effectLst/>
                <a:latin typeface="system-ui"/>
              </a:rPr>
              <a:t>Несетевых заведений </a:t>
            </a:r>
            <a:r>
              <a:rPr lang="ru-RU" b="1" i="0" dirty="0">
                <a:effectLst/>
                <a:latin typeface="system-ui"/>
              </a:rPr>
              <a:t>62%</a:t>
            </a:r>
            <a:r>
              <a:rPr lang="ru-RU" dirty="0">
                <a:latin typeface="system-ui"/>
              </a:rPr>
              <a:t>, а с</a:t>
            </a:r>
            <a:r>
              <a:rPr lang="ru-RU" b="0" i="0" dirty="0">
                <a:effectLst/>
                <a:latin typeface="system-ui"/>
              </a:rPr>
              <a:t>етевых </a:t>
            </a:r>
            <a:r>
              <a:rPr lang="ru-RU" b="1" i="0" dirty="0">
                <a:effectLst/>
                <a:latin typeface="system-ui"/>
              </a:rPr>
              <a:t>38%</a:t>
            </a:r>
            <a:endParaRPr lang="ru-RU" dirty="0">
              <a:latin typeface="system-ui"/>
            </a:endParaRPr>
          </a:p>
          <a:p>
            <a:pPr algn="l"/>
            <a:r>
              <a:rPr lang="ru-RU" b="0" i="0" dirty="0">
                <a:effectLst/>
                <a:latin typeface="system-ui"/>
              </a:rPr>
              <a:t>Сетевые заведения чаще всего </a:t>
            </a:r>
            <a:r>
              <a:rPr lang="ru-RU" b="1" i="0" dirty="0">
                <a:effectLst/>
                <a:latin typeface="system-ui"/>
              </a:rPr>
              <a:t>кофейни, пиццерии и булочные</a:t>
            </a:r>
            <a:endParaRPr lang="ru-RU" b="0" i="0" dirty="0">
              <a:effectLst/>
              <a:latin typeface="system-ui"/>
            </a:endParaRPr>
          </a:p>
          <a:p>
            <a:pPr algn="l"/>
            <a:r>
              <a:rPr lang="ru-RU" b="0" i="0" dirty="0">
                <a:effectLst/>
                <a:latin typeface="system-ui"/>
              </a:rPr>
              <a:t>Несетевые чаще - </a:t>
            </a:r>
            <a:r>
              <a:rPr lang="ru-RU" b="1" i="0" dirty="0">
                <a:effectLst/>
                <a:latin typeface="system-ui"/>
              </a:rPr>
              <a:t>бары, пабы и столовые</a:t>
            </a:r>
            <a:endParaRPr lang="ru-RU" b="0" i="0" dirty="0">
              <a:effectLst/>
              <a:latin typeface="system-ui"/>
            </a:endParaRPr>
          </a:p>
          <a:p>
            <a:pPr algn="l"/>
            <a:endParaRPr lang="ru-RU" sz="2000" b="0" i="0" dirty="0">
              <a:effectLst/>
              <a:latin typeface="system-ui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1AE9C1B-1473-1CBC-31F5-453B686A5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4" y="1593399"/>
            <a:ext cx="7839041" cy="38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732BB1-536A-3844-6DCD-E507C3B6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032" y="1773116"/>
            <a:ext cx="3959830" cy="374309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57BACE-EA05-76EB-2967-47C1F61F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4725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Топ-15 сетевых заведений в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москве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160459" y="5172856"/>
            <a:ext cx="105752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effectLst/>
                <a:latin typeface="system-ui"/>
              </a:rPr>
              <a:t>Все топ-15 сетевых заведений: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ориентированы на широкий круг потребителей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предлагают доступные цены и удобные форматы обслуживания</a:t>
            </a:r>
          </a:p>
          <a:p>
            <a:pPr algn="l"/>
            <a:r>
              <a:rPr lang="ru-RU" b="0" i="0" dirty="0">
                <a:effectLst/>
                <a:latin typeface="system-ui"/>
              </a:rPr>
              <a:t>Основные категории топ-15 сетевых заведений: </a:t>
            </a:r>
            <a:r>
              <a:rPr lang="ru-RU" b="1" i="0" dirty="0">
                <a:effectLst/>
                <a:latin typeface="system-ui"/>
              </a:rPr>
              <a:t>кофейня, ресторан, пиццери</a:t>
            </a:r>
            <a:r>
              <a:rPr lang="ru-RU" b="1" dirty="0">
                <a:latin typeface="system-ui"/>
              </a:rPr>
              <a:t>я</a:t>
            </a:r>
          </a:p>
          <a:p>
            <a:r>
              <a:rPr lang="ru-RU" sz="2000" b="0" i="0" dirty="0">
                <a:effectLst/>
                <a:latin typeface="system-ui"/>
              </a:rPr>
              <a:t>Больше всего заведений в сети </a:t>
            </a:r>
            <a:r>
              <a:rPr lang="ru-RU" sz="2000" b="1" i="0" dirty="0">
                <a:effectLst/>
                <a:latin typeface="system-ui"/>
              </a:rPr>
              <a:t>Шоколадница</a:t>
            </a:r>
            <a:endParaRPr lang="ru-RU" sz="2000" b="0" i="0" dirty="0">
              <a:effectLst/>
              <a:latin typeface="system-u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1A886F-2000-0BD6-529E-C66BBFFEC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535228"/>
            <a:ext cx="5762412" cy="36253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D26E87-982C-2597-AE35-10EE79E5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303" y="1528074"/>
            <a:ext cx="6219496" cy="3632506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422A53-302D-BD5A-3B24-ADF66C8C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5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B3FB7-CDF8-1282-926A-C207862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6714"/>
            <a:ext cx="10364451" cy="642724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Топ-15 улиц по количеству заведений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F6F8-65F0-0DF7-9468-B0E40485C51C}"/>
              </a:ext>
            </a:extLst>
          </p:cNvPr>
          <p:cNvSpPr txBox="1"/>
          <p:nvPr/>
        </p:nvSpPr>
        <p:spPr>
          <a:xfrm>
            <a:off x="106680" y="5816323"/>
            <a:ext cx="1202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effectLst/>
                <a:latin typeface="system-ui"/>
              </a:rPr>
              <a:t>Больше всего заведений на </a:t>
            </a:r>
            <a:r>
              <a:rPr lang="ru-RU" b="1" i="0" dirty="0">
                <a:effectLst/>
                <a:latin typeface="system-ui"/>
              </a:rPr>
              <a:t>Проспекте Мира</a:t>
            </a:r>
            <a:endParaRPr lang="ru-RU" b="0" i="0" dirty="0">
              <a:effectLst/>
              <a:latin typeface="system-ui"/>
            </a:endParaRPr>
          </a:p>
          <a:p>
            <a:pPr algn="l"/>
            <a:r>
              <a:rPr lang="ru-RU" dirty="0">
                <a:latin typeface="system-ui"/>
              </a:rPr>
              <a:t>Н</a:t>
            </a:r>
            <a:r>
              <a:rPr lang="ru-RU" b="0" i="0" dirty="0">
                <a:effectLst/>
                <a:latin typeface="system-ui"/>
              </a:rPr>
              <a:t>а разных улицах категории заведений распределены непропорционально общему количеству заведений</a:t>
            </a:r>
          </a:p>
          <a:p>
            <a:pPr algn="l"/>
            <a:r>
              <a:rPr lang="ru-RU" dirty="0">
                <a:latin typeface="system-ui"/>
              </a:rPr>
              <a:t>Н</a:t>
            </a:r>
            <a:r>
              <a:rPr lang="ru-RU" b="0" i="0" dirty="0">
                <a:effectLst/>
                <a:latin typeface="system-ui"/>
              </a:rPr>
              <a:t>а некоторых улицах представлены не все категории заведений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35D7BD-255A-E71B-DFB3-BC41F878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99" y="1378800"/>
            <a:ext cx="8838000" cy="438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CF1E8B-3C0C-8D63-362B-265187B3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20308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Капля</Template>
  <TotalTime>799</TotalTime>
  <Words>698</Words>
  <Application>Microsoft Macintosh PowerPoint</Application>
  <PresentationFormat>Широкоэкранный</PresentationFormat>
  <Paragraphs>123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system-ui</vt:lpstr>
      <vt:lpstr>Tw Cen MT</vt:lpstr>
      <vt:lpstr>Капля</vt:lpstr>
      <vt:lpstr>Исследование рынка заведений общественного питания Москвы</vt:lpstr>
      <vt:lpstr>Результаты исследования</vt:lpstr>
      <vt:lpstr>Категории заведений: доля и количество</vt:lpstr>
      <vt:lpstr>категории заведений: распределение по округам</vt:lpstr>
      <vt:lpstr>Категории заведений: количество посадочных мест</vt:lpstr>
      <vt:lpstr>Средний рейтинг: по категориям и округам</vt:lpstr>
      <vt:lpstr>Сетевые и несетевые заведения</vt:lpstr>
      <vt:lpstr>Топ-15 сетевых заведений в москве</vt:lpstr>
      <vt:lpstr>Топ-15 улиц по количеству заведений</vt:lpstr>
      <vt:lpstr>Улицы с одним заведением общепита</vt:lpstr>
      <vt:lpstr>Размер среднего чека по округам</vt:lpstr>
      <vt:lpstr>Кофейни: количество и расположение</vt:lpstr>
      <vt:lpstr>Кофейни: дневные и круглосуточные</vt:lpstr>
      <vt:lpstr>Кофейни: рейтинг топ-10 сетей</vt:lpstr>
      <vt:lpstr>Кофейни: рейтинг по округам</vt:lpstr>
      <vt:lpstr>Кофейни: стоимость чашки капучино</vt:lpstr>
      <vt:lpstr>Рекомендации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46</cp:revision>
  <dcterms:created xsi:type="dcterms:W3CDTF">2024-12-14T17:28:30Z</dcterms:created>
  <dcterms:modified xsi:type="dcterms:W3CDTF">2024-12-16T12:44:51Z</dcterms:modified>
</cp:coreProperties>
</file>